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8" r:id="rId4"/>
    <p:sldId id="264" r:id="rId5"/>
    <p:sldId id="275" r:id="rId6"/>
    <p:sldId id="272" r:id="rId7"/>
    <p:sldId id="273" r:id="rId8"/>
    <p:sldId id="265" r:id="rId9"/>
    <p:sldId id="274" r:id="rId10"/>
    <p:sldId id="283" r:id="rId11"/>
    <p:sldId id="266" r:id="rId12"/>
    <p:sldId id="277" r:id="rId13"/>
    <p:sldId id="276" r:id="rId14"/>
    <p:sldId id="278" r:id="rId15"/>
    <p:sldId id="268" r:id="rId16"/>
    <p:sldId id="279" r:id="rId17"/>
    <p:sldId id="267" r:id="rId18"/>
    <p:sldId id="280" r:id="rId19"/>
    <p:sldId id="271" r:id="rId20"/>
    <p:sldId id="281" r:id="rId21"/>
    <p:sldId id="282" r:id="rId22"/>
    <p:sldId id="27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hyperlink" Target="https://commons.wikimedia.org/wiki/File:Coat_of_Arms_of_Yaroslavl_(1995).png?uselang=ru" TargetMode="External"/><Relationship Id="rId12" Type="http://schemas.openxmlformats.org/officeDocument/2006/relationships/hyperlink" Target="https://ru.wikipedia.org/wiki/%D0%9F%D0%B5%D1%80%D0%BC%D1%8C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2%D0%B5%D0%BB%D0%B8%D0%BA%D0%B8%D0%B9_%D0%9D%D0%BE%D0%B2%D0%B3%D0%BE%D1%80%D0%BE%D0%B4" TargetMode="External"/><Relationship Id="rId11" Type="http://schemas.openxmlformats.org/officeDocument/2006/relationships/image" Target="../media/image14.png"/><Relationship Id="rId5" Type="http://schemas.openxmlformats.org/officeDocument/2006/relationships/image" Target="../media/image12.png"/><Relationship Id="rId10" Type="http://schemas.openxmlformats.org/officeDocument/2006/relationships/hyperlink" Target="https://commons.wikimedia.org/wiki/File:Coat_of_Arms_of_Perm.svg?uselang=ru" TargetMode="External"/><Relationship Id="rId4" Type="http://schemas.openxmlformats.org/officeDocument/2006/relationships/hyperlink" Target="https://commons.wikimedia.org/wiki/File:Coat_of_Arms_of_Veliky_Novgorod.svg?uselang=ru" TargetMode="External"/><Relationship Id="rId9" Type="http://schemas.openxmlformats.org/officeDocument/2006/relationships/hyperlink" Target="https://ru.wikipedia.org/wiki/%D0%AF%D1%80%D0%BE%D1%81%D0%BB%D0%B0%D0%B2%D0%BB%D1%8C" TargetMode="External"/><Relationship Id="rId14" Type="http://schemas.openxmlformats.org/officeDocument/2006/relationships/hyperlink" Target="https://ru.wikipedia.org/wiki/%D0%A5%D0%B0%D0%B1%D0%B0%D1%80%D0%BE%D0%B2%D1%81%D0%BA%D0%B8%D0%B9_%D0%BA%D1%80%D0%B0%D0%B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s://cdn.lifehacker.ru/wp-content/uploads/2022/06/louan-garcia-Xsq5ie5f498-unsplash_1656230072-scaled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фон патриот\Без названия.jf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3" y="0"/>
            <a:ext cx="9144000" cy="688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852936"/>
            <a:ext cx="8229600" cy="1143000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«Уголок России-</a:t>
            </a:r>
            <a:br>
              <a:rPr lang="ru-RU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Отчий дом»</a:t>
            </a:r>
            <a:endParaRPr lang="ru-RU" sz="8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9498" y="620688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комбинированного вида № 1»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30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 патриот\images (1).jf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556792"/>
            <a:ext cx="6707088" cy="26642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патриотических чувств подрастающего поколения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1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979712" y="620688"/>
            <a:ext cx="7056784" cy="5877271"/>
          </a:xfrm>
        </p:spPr>
        <p:txBody>
          <a:bodyPr>
            <a:normAutofit fontScale="62500" lnSpcReduction="20000"/>
          </a:bodyPr>
          <a:lstStyle/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5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Вызвать интерес к изучению </a:t>
            </a:r>
            <a:r>
              <a:rPr lang="ru-RU" sz="3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географии, </a:t>
            </a:r>
            <a:r>
              <a:rPr lang="ru-RU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флоры и фауны родной страны</a:t>
            </a:r>
            <a:r>
              <a:rPr lang="ru-RU" sz="3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наблюдательность, интерес к природе. </a:t>
            </a:r>
            <a:endParaRPr lang="ru-RU" sz="3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эстетический вкус, художественное восприятие.</a:t>
            </a:r>
            <a:br>
              <a:rPr lang="ru-RU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</a:t>
            </a:r>
            <a:r>
              <a:rPr lang="ru-RU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патриотизма к Родине</a:t>
            </a:r>
            <a:r>
              <a:rPr lang="ru-RU" sz="3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100" dirty="0"/>
          </a:p>
        </p:txBody>
      </p:sp>
    </p:spTree>
    <p:extLst>
      <p:ext uri="{BB962C8B-B14F-4D97-AF65-F5344CB8AC3E}">
        <p14:creationId xmlns:p14="http://schemas.microsoft.com/office/powerpoint/2010/main" val="10064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0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411760" y="5013176"/>
            <a:ext cx="6480720" cy="172819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sz="4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  <a:p>
            <a:pPr marL="0" indent="0">
              <a:buNone/>
            </a:pPr>
            <a:r>
              <a:rPr lang="ru-RU" sz="6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БАЙКАЛ</a:t>
            </a:r>
            <a:r>
              <a:rPr lang="ru-RU" sz="6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11802"/>
            <a:ext cx="7056784" cy="4615595"/>
          </a:xfrm>
          <a:prstGeom prst="rect">
            <a:avLst/>
          </a:prstGeom>
          <a:noFill/>
          <a:ln w="762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5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79" y="730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 Байкал, остров Ольхон, мыс Бурхан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825" y="332656"/>
            <a:ext cx="3635431" cy="2592288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</p:pic>
      <p:pic>
        <p:nvPicPr>
          <p:cNvPr id="2050" name="Picture 2" descr="Байкал - легенда об Огенном драконе. | Веврана | Дзе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938" y="3351022"/>
            <a:ext cx="3096344" cy="2088232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5576901"/>
            <a:ext cx="336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 об Огненном драконе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Бусы Ангары: легенда о прекрасной реке Ангара - дочери Байкала – Это Сибирь!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3324091"/>
            <a:ext cx="3096345" cy="2112531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16115" y="549202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 о реке Ангаре – дочери Байкала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23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0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411760" y="5013176"/>
            <a:ext cx="6480720" cy="172819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sz="4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  <a:p>
            <a:pPr marL="0" indent="0">
              <a:buNone/>
            </a:pPr>
            <a:r>
              <a:rPr lang="ru-RU" sz="6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6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3" t="63858" r="72521" b="7992"/>
          <a:stretch/>
        </p:blipFill>
        <p:spPr bwMode="auto">
          <a:xfrm>
            <a:off x="2328174" y="404664"/>
            <a:ext cx="2973241" cy="2867052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Рисунок 6" descr="-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1" t="6262" r="5251" b="18585"/>
          <a:stretch/>
        </p:blipFill>
        <p:spPr bwMode="auto">
          <a:xfrm>
            <a:off x="4283968" y="3525943"/>
            <a:ext cx="4320480" cy="3024336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89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411760" y="5013176"/>
            <a:ext cx="6480720" cy="172819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sz="4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  <a:p>
            <a:pPr marL="0" indent="0">
              <a:buNone/>
            </a:pPr>
            <a:r>
              <a:rPr lang="ru-RU" sz="6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6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143" t="66228" r="10081" b="8392"/>
          <a:stretch/>
        </p:blipFill>
        <p:spPr bwMode="auto">
          <a:xfrm>
            <a:off x="3746497" y="548680"/>
            <a:ext cx="2444811" cy="2283260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 descr="Сибирская монета, отчеканенная в 1772 году / Фото: Rdsjsn, CC BY-SA 4.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899296"/>
            <a:ext cx="3318510" cy="1731010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</p:pic>
      <p:pic>
        <p:nvPicPr>
          <p:cNvPr id="7" name="Рисунок 6" descr="Герб Иркутска образца 1878 года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227784"/>
            <a:ext cx="2535550" cy="2656990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</p:pic>
      <p:sp>
        <p:nvSpPr>
          <p:cNvPr id="2" name="TextBox 1"/>
          <p:cNvSpPr txBox="1"/>
          <p:nvPr/>
        </p:nvSpPr>
        <p:spPr>
          <a:xfrm>
            <a:off x="4362118" y="299695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Соболь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0192" y="6005081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 Иркутска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89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087216" y="5264893"/>
            <a:ext cx="7056784" cy="1584176"/>
          </a:xfrm>
        </p:spPr>
        <p:txBody>
          <a:bodyPr>
            <a:normAutofit fontScale="92500" lnSpcReduction="20000"/>
          </a:bodyPr>
          <a:lstStyle/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ТАЙГА</a:t>
            </a:r>
            <a:r>
              <a:rPr lang="ru-RU" sz="4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1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92696"/>
            <a:ext cx="6984776" cy="4752528"/>
          </a:xfrm>
          <a:prstGeom prst="rect">
            <a:avLst/>
          </a:prstGeom>
          <a:noFill/>
          <a:ln w="762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15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8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6" t="63619" r="71614" b="8014"/>
          <a:stretch/>
        </p:blipFill>
        <p:spPr bwMode="auto">
          <a:xfrm>
            <a:off x="2195736" y="289364"/>
            <a:ext cx="2736304" cy="2834909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 descr="Современный герб Великого Новгорода">
            <a:hlinkClick r:id="rId4" tooltip="&quot;Современный герб Великого Новгорода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820" y="3515217"/>
            <a:ext cx="1800200" cy="2146031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</p:pic>
      <p:sp>
        <p:nvSpPr>
          <p:cNvPr id="2" name="Прямоугольник 1"/>
          <p:cNvSpPr/>
          <p:nvPr/>
        </p:nvSpPr>
        <p:spPr>
          <a:xfrm>
            <a:off x="1763688" y="5661248"/>
            <a:ext cx="2196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/>
                <a:ea typeface="Calibri"/>
              </a:rPr>
              <a:t>            герб</a:t>
            </a:r>
            <a:r>
              <a:rPr lang="ru-RU" dirty="0">
                <a:latin typeface="Times New Roman"/>
                <a:ea typeface="Calibri"/>
              </a:rPr>
              <a:t> </a:t>
            </a:r>
            <a:endParaRPr lang="ru-RU" dirty="0" smtClean="0">
              <a:latin typeface="Times New Roman"/>
              <a:ea typeface="Calibri"/>
            </a:endParaRPr>
          </a:p>
          <a:p>
            <a:r>
              <a:rPr lang="ru-RU" u="sng" dirty="0" smtClean="0">
                <a:solidFill>
                  <a:srgbClr val="0000FF"/>
                </a:solidFill>
                <a:latin typeface="Times New Roman"/>
                <a:ea typeface="Calibri"/>
                <a:hlinkClick r:id="rId6" tooltip="Великий Новгород"/>
              </a:rPr>
              <a:t>Великого 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Calibri"/>
                <a:hlinkClick r:id="rId6" tooltip="Великий Новгород"/>
              </a:rPr>
              <a:t>Новгорода</a:t>
            </a:r>
            <a:endParaRPr lang="ru-RU" dirty="0"/>
          </a:p>
        </p:txBody>
      </p:sp>
      <p:pic>
        <p:nvPicPr>
          <p:cNvPr id="7" name="Рисунок 6" descr="Современный герб Ярославля">
            <a:hlinkClick r:id="rId7" tooltip="&quot;Современный герб Ярославля&quot;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594" y="3284984"/>
            <a:ext cx="1707261" cy="2520280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</p:pic>
      <p:sp>
        <p:nvSpPr>
          <p:cNvPr id="3" name="Прямоугольник 2"/>
          <p:cNvSpPr/>
          <p:nvPr/>
        </p:nvSpPr>
        <p:spPr>
          <a:xfrm>
            <a:off x="4412593" y="5938247"/>
            <a:ext cx="1707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/>
                <a:ea typeface="Calibri"/>
              </a:rPr>
              <a:t>герб 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Calibri"/>
                <a:hlinkClick r:id="rId9" tooltip="Ярославль"/>
              </a:rPr>
              <a:t>Ярославля</a:t>
            </a:r>
            <a:endParaRPr lang="ru-RU" dirty="0"/>
          </a:p>
        </p:txBody>
      </p:sp>
      <p:pic>
        <p:nvPicPr>
          <p:cNvPr id="9" name="Рисунок 8" descr="Современный герб Перми">
            <a:hlinkClick r:id="rId10" tooltip="&quot;Современный герб Перми&quot;"/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15217"/>
            <a:ext cx="1728192" cy="2290047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</p:pic>
      <p:sp>
        <p:nvSpPr>
          <p:cNvPr id="8" name="Прямоугольник 7"/>
          <p:cNvSpPr/>
          <p:nvPr/>
        </p:nvSpPr>
        <p:spPr>
          <a:xfrm>
            <a:off x="6982632" y="5927088"/>
            <a:ext cx="1319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/>
                <a:ea typeface="Calibri"/>
              </a:rPr>
              <a:t>герб 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Calibri"/>
                <a:hlinkClick r:id="rId12" tooltip="Пермь"/>
              </a:rPr>
              <a:t>Перми</a:t>
            </a:r>
            <a:endParaRPr lang="ru-RU" dirty="0"/>
          </a:p>
        </p:txBody>
      </p:sp>
      <p:sp>
        <p:nvSpPr>
          <p:cNvPr id="10" name="AutoShape 2" descr="герб хабаровского края 2024, источник: ru.wikipedia.or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Герб Хабаровского края — Википедия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054" y="314912"/>
            <a:ext cx="19050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940152" y="2694624"/>
            <a:ext cx="2512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герб 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14" tooltip="Хабаровский край"/>
              </a:rPr>
              <a:t>Хабаровского края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4863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Таежный олень - 78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52736"/>
            <a:ext cx="6161744" cy="410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51920" y="566124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Таёжный олень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6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843808" y="5157192"/>
            <a:ext cx="5472608" cy="1584176"/>
          </a:xfrm>
        </p:spPr>
        <p:txBody>
          <a:bodyPr>
            <a:normAutofit fontScale="40000" lnSpcReduction="20000"/>
          </a:bodyPr>
          <a:lstStyle/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</a:p>
          <a:p>
            <a:pPr marL="0" indent="0">
              <a:buNone/>
            </a:pPr>
            <a:r>
              <a:rPr lang="ru-RU" sz="4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ru-RU" sz="10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КРЫМ</a:t>
            </a:r>
            <a:r>
              <a:rPr lang="ru-RU" sz="10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41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36712"/>
            <a:ext cx="6912768" cy="4896544"/>
          </a:xfrm>
          <a:prstGeom prst="rect">
            <a:avLst/>
          </a:prstGeom>
          <a:noFill/>
          <a:ln w="762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79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ъезд в Крым для россиян: последние новости | Полезно знать | Туристический  портал Республики Кры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0648"/>
            <a:ext cx="5332140" cy="2962300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Водопады в Крыму где находятся и как к ним добратьс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434753"/>
            <a:ext cx="4885358" cy="3024336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60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6" t="66266" r="71664" b="12409"/>
          <a:stretch/>
        </p:blipFill>
        <p:spPr bwMode="auto">
          <a:xfrm>
            <a:off x="2195736" y="289956"/>
            <a:ext cx="3754380" cy="3168352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Рисунок 6" descr="10 мифов о дельфинах, в которые вы верите зря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883" y="3679268"/>
            <a:ext cx="4584206" cy="2666965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</p:pic>
      <p:sp>
        <p:nvSpPr>
          <p:cNvPr id="3" name="TextBox 2"/>
          <p:cNvSpPr txBox="1"/>
          <p:nvPr/>
        </p:nvSpPr>
        <p:spPr>
          <a:xfrm>
            <a:off x="6588224" y="285293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Дельфин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55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23" t="65271" r="10627" b="8393"/>
          <a:stretch/>
        </p:blipFill>
        <p:spPr bwMode="auto">
          <a:xfrm>
            <a:off x="2339752" y="261909"/>
            <a:ext cx="3168352" cy="3183079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 descr="Где в Крыму можно встретить розового пелика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25306"/>
            <a:ext cx="4824536" cy="2716586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89902" y="2893531"/>
            <a:ext cx="2658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Розовый пеликан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00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2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987824" y="4941168"/>
            <a:ext cx="5112568" cy="1656184"/>
          </a:xfrm>
        </p:spPr>
        <p:txBody>
          <a:bodyPr>
            <a:normAutofit fontScale="62500" lnSpcReduction="20000"/>
          </a:bodyPr>
          <a:lstStyle/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0" indent="0">
              <a:buNone/>
            </a:pPr>
            <a:r>
              <a:rPr lang="ru-RU" sz="4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5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ДАЛЬНИЙ ВОСТОК</a:t>
            </a:r>
            <a:r>
              <a:rPr lang="ru-RU" sz="5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92696"/>
            <a:ext cx="6768752" cy="4633025"/>
          </a:xfrm>
          <a:prstGeom prst="rect">
            <a:avLst/>
          </a:prstGeom>
          <a:noFill/>
          <a:ln w="762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66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5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76" t="67100" r="6038" b="5892"/>
          <a:stretch/>
        </p:blipFill>
        <p:spPr bwMode="auto">
          <a:xfrm>
            <a:off x="1637232" y="1545886"/>
            <a:ext cx="3060600" cy="2816834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 descr="Герб Приморского края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181" y="1196752"/>
            <a:ext cx="3494293" cy="3816424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44870" y="5445224"/>
            <a:ext cx="3020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ерб  Приморского  края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5736" y="465313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Уссурийский тигр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80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5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087216" y="5032363"/>
            <a:ext cx="7056784" cy="1825637"/>
          </a:xfrm>
        </p:spPr>
        <p:txBody>
          <a:bodyPr>
            <a:normAutofit lnSpcReduction="10000"/>
          </a:bodyPr>
          <a:lstStyle/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КАРЕЛИЯ</a:t>
            </a:r>
            <a:r>
              <a:rPr lang="ru-RU" sz="4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58403"/>
            <a:ext cx="6624736" cy="4684887"/>
          </a:xfrm>
          <a:prstGeom prst="rect">
            <a:avLst/>
          </a:prstGeom>
          <a:noFill/>
          <a:ln w="762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35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5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Животный мир Карел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87154"/>
            <a:ext cx="4876800" cy="2638426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Заяц беляк зима Карелия» — картинка создана в Шедевруме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94294"/>
            <a:ext cx="2911896" cy="2808312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</p:pic>
      <p:sp>
        <p:nvSpPr>
          <p:cNvPr id="3" name="TextBox 2"/>
          <p:cNvSpPr txBox="1"/>
          <p:nvPr/>
        </p:nvSpPr>
        <p:spPr>
          <a:xfrm>
            <a:off x="7452320" y="2996952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Лисица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752" y="602128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Заяц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беляк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26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987824" y="5373216"/>
            <a:ext cx="5112568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5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кавказ</a:t>
            </a:r>
            <a:endParaRPr lang="ru-RU" sz="5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94420"/>
            <a:ext cx="6768752" cy="4688954"/>
          </a:xfrm>
          <a:prstGeom prst="rect">
            <a:avLst/>
          </a:prstGeom>
          <a:noFill/>
          <a:ln w="762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81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Эльбрус. Подробная информация: расписание, фото, адрес и т. д. на  официальном сайте Культура.РФ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96462"/>
            <a:ext cx="4392488" cy="2808312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</p:pic>
      <p:pic>
        <p:nvPicPr>
          <p:cNvPr id="5122" name="Picture 2" descr="Можно ли одному подняться на Эльбрус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995" y="3676560"/>
            <a:ext cx="4818393" cy="2844407"/>
          </a:xfrm>
          <a:prstGeom prst="rect">
            <a:avLst/>
          </a:prstGeom>
          <a:noFill/>
          <a:ln w="381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20272" y="278092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Эльбрус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44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фон патриот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987824" y="5373216"/>
            <a:ext cx="5112568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5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кавказ</a:t>
            </a:r>
            <a:endParaRPr lang="ru-RU" sz="5200" dirty="0"/>
          </a:p>
        </p:txBody>
      </p:sp>
      <p:pic>
        <p:nvPicPr>
          <p:cNvPr id="6146" name="Picture 2" descr="Символ Кавказа — орел, терзающий зме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846" y="167328"/>
            <a:ext cx="2152601" cy="323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Величественный Кавказский Орёл | Факториум | Дзе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2656"/>
            <a:ext cx="4094203" cy="253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На Северном Кавказе засняли считавшегося вымершим в этих местах леопарда -  Хорошие новости про животных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890" y="3717031"/>
            <a:ext cx="4556220" cy="293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22839" y="3022921"/>
            <a:ext cx="894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6296" y="6237312"/>
            <a:ext cx="1368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Ягуар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5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фон патриот\Без названия.jf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" y="0"/>
            <a:ext cx="9144000" cy="688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140" y="1916832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861048"/>
            <a:ext cx="3068216" cy="2301162"/>
          </a:xfrm>
          <a:prstGeom prst="rect">
            <a:avLst/>
          </a:prstGeom>
          <a:noFill/>
          <a:ln w="635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4"/>
          <a:srcRect l="32048" t="14969" r="31965" b="20701"/>
          <a:stretch/>
        </p:blipFill>
        <p:spPr bwMode="auto">
          <a:xfrm>
            <a:off x="7092280" y="5047615"/>
            <a:ext cx="1252855" cy="1258570"/>
          </a:xfrm>
          <a:prstGeom prst="rect">
            <a:avLst/>
          </a:prstGeom>
          <a:ln w="508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0808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109</Words>
  <Application>Microsoft Office PowerPoint</Application>
  <PresentationFormat>Экран (4:3)</PresentationFormat>
  <Paragraphs>55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«Уголок России- Отчий дом»</vt:lpstr>
      <vt:lpstr>Цель:   Развитие патриотических чувств подрастающего поколения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32</cp:revision>
  <dcterms:created xsi:type="dcterms:W3CDTF">2024-11-13T05:49:57Z</dcterms:created>
  <dcterms:modified xsi:type="dcterms:W3CDTF">2024-11-20T01:20:55Z</dcterms:modified>
</cp:coreProperties>
</file>